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embeddedFontLst>
    <p:embeddedFont>
      <p:font typeface="HK Modular" charset="1" panose="00000800000000000000"/>
      <p:regular r:id="rId19"/>
    </p:embeddedFont>
    <p:embeddedFont>
      <p:font typeface="Poppins" charset="1" panose="00000500000000000000"/>
      <p:regular r:id="rId20"/>
    </p:embeddedFont>
    <p:embeddedFont>
      <p:font typeface="Poppins Bold" charset="1" panose="000008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png>
</file>

<file path=ppt/media/image13.jpeg>
</file>

<file path=ppt/media/image2.svg>
</file>

<file path=ppt/media/image3.png>
</file>

<file path=ppt/media/image4.svg>
</file>

<file path=ppt/media/image5.jpe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12.png" Type="http://schemas.openxmlformats.org/officeDocument/2006/relationships/image"/><Relationship Id="rId7" Target="https://onecompiler.com/c/42wkab2vn" TargetMode="External" Type="http://schemas.openxmlformats.org/officeDocument/2006/relationships/hyperlink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3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6.png" Type="http://schemas.openxmlformats.org/officeDocument/2006/relationships/image"/><Relationship Id="rId7" Target="../media/image7.png" Type="http://schemas.openxmlformats.org/officeDocument/2006/relationships/image"/><Relationship Id="rId8" Target="../media/image8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6.png" Type="http://schemas.openxmlformats.org/officeDocument/2006/relationships/image"/><Relationship Id="rId7" Target="../media/image9.png" Type="http://schemas.openxmlformats.org/officeDocument/2006/relationships/image"/><Relationship Id="rId8" Target="../media/image10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7309D">
                <a:alpha val="100000"/>
              </a:srgbClr>
            </a:gs>
            <a:gs pos="100000">
              <a:srgbClr val="030B4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738646">
            <a:off x="9566671" y="2332216"/>
            <a:ext cx="13173257" cy="7856052"/>
          </a:xfrm>
          <a:custGeom>
            <a:avLst/>
            <a:gdLst/>
            <a:ahLst/>
            <a:cxnLst/>
            <a:rect r="r" b="b" t="t" l="l"/>
            <a:pathLst>
              <a:path h="7856052" w="13173257">
                <a:moveTo>
                  <a:pt x="0" y="0"/>
                </a:moveTo>
                <a:lnTo>
                  <a:pt x="13173257" y="0"/>
                </a:lnTo>
                <a:lnTo>
                  <a:pt x="13173257" y="7856052"/>
                </a:lnTo>
                <a:lnTo>
                  <a:pt x="0" y="7856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572868" y="3182770"/>
            <a:ext cx="254202" cy="4172430"/>
            <a:chOff x="0" y="0"/>
            <a:chExt cx="66950" cy="109891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6950" cy="1098912"/>
            </a:xfrm>
            <a:custGeom>
              <a:avLst/>
              <a:gdLst/>
              <a:ahLst/>
              <a:cxnLst/>
              <a:rect r="r" b="b" t="t" l="l"/>
              <a:pathLst>
                <a:path h="1098912" w="66950">
                  <a:moveTo>
                    <a:pt x="0" y="0"/>
                  </a:moveTo>
                  <a:lnTo>
                    <a:pt x="66950" y="0"/>
                  </a:lnTo>
                  <a:lnTo>
                    <a:pt x="66950" y="1098912"/>
                  </a:lnTo>
                  <a:lnTo>
                    <a:pt x="0" y="1098912"/>
                  </a:lnTo>
                  <a:close/>
                </a:path>
              </a:pathLst>
            </a:custGeom>
            <a:gradFill rotWithShape="true">
              <a:gsLst>
                <a:gs pos="0">
                  <a:srgbClr val="00B5F8">
                    <a:alpha val="100000"/>
                  </a:srgbClr>
                </a:gs>
                <a:gs pos="100000">
                  <a:srgbClr val="005F82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66950" cy="115606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79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258008" y="3206729"/>
            <a:ext cx="12041893" cy="1546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882"/>
              </a:lnSpc>
            </a:pPr>
            <a:r>
              <a:rPr lang="en-US" sz="11104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QUICKSORT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400131" y="5000625"/>
            <a:ext cx="11757649" cy="33493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459"/>
              </a:lnSpc>
            </a:pPr>
            <a:r>
              <a:rPr lang="en-US" sz="262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Arthur Romani</a:t>
            </a:r>
          </a:p>
          <a:p>
            <a:pPr algn="l">
              <a:lnSpc>
                <a:spcPts val="4459"/>
              </a:lnSpc>
            </a:pPr>
            <a:r>
              <a:rPr lang="en-US" sz="262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Estevão Florencio</a:t>
            </a:r>
          </a:p>
          <a:p>
            <a:pPr algn="l">
              <a:lnSpc>
                <a:spcPts val="4459"/>
              </a:lnSpc>
            </a:pPr>
            <a:r>
              <a:rPr lang="en-US" sz="262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Guilherme Araujo</a:t>
            </a:r>
          </a:p>
          <a:p>
            <a:pPr algn="l">
              <a:lnSpc>
                <a:spcPts val="4459"/>
              </a:lnSpc>
            </a:pPr>
            <a:r>
              <a:rPr lang="en-US" sz="262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Isabel Valentim</a:t>
            </a:r>
          </a:p>
          <a:p>
            <a:pPr algn="l">
              <a:lnSpc>
                <a:spcPts val="4459"/>
              </a:lnSpc>
            </a:pPr>
            <a:r>
              <a:rPr lang="en-US" sz="262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Renan Manera</a:t>
            </a:r>
          </a:p>
          <a:p>
            <a:pPr algn="l">
              <a:lnSpc>
                <a:spcPts val="4459"/>
              </a:lnSpc>
            </a:pPr>
            <a:r>
              <a:rPr lang="en-US" sz="2623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Marcos Vinicius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7309D">
                <a:alpha val="100000"/>
              </a:srgbClr>
            </a:gs>
            <a:gs pos="100000">
              <a:srgbClr val="030B4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738646">
            <a:off x="9566671" y="2332216"/>
            <a:ext cx="13173257" cy="7856052"/>
          </a:xfrm>
          <a:custGeom>
            <a:avLst/>
            <a:gdLst/>
            <a:ahLst/>
            <a:cxnLst/>
            <a:rect r="r" b="b" t="t" l="l"/>
            <a:pathLst>
              <a:path h="7856052" w="13173257">
                <a:moveTo>
                  <a:pt x="0" y="0"/>
                </a:moveTo>
                <a:lnTo>
                  <a:pt x="13173257" y="0"/>
                </a:lnTo>
                <a:lnTo>
                  <a:pt x="13173257" y="7856052"/>
                </a:lnTo>
                <a:lnTo>
                  <a:pt x="0" y="7856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88241" y="8943893"/>
            <a:ext cx="254865" cy="254865"/>
          </a:xfrm>
          <a:custGeom>
            <a:avLst/>
            <a:gdLst/>
            <a:ahLst/>
            <a:cxnLst/>
            <a:rect r="r" b="b" t="t" l="l"/>
            <a:pathLst>
              <a:path h="254865" w="254865">
                <a:moveTo>
                  <a:pt x="0" y="0"/>
                </a:moveTo>
                <a:lnTo>
                  <a:pt x="254866" y="0"/>
                </a:lnTo>
                <a:lnTo>
                  <a:pt x="254866" y="254866"/>
                </a:lnTo>
                <a:lnTo>
                  <a:pt x="0" y="2548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88241" y="1104900"/>
            <a:ext cx="9917119" cy="982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9"/>
              </a:lnSpc>
            </a:pPr>
            <a:r>
              <a:rPr lang="en-US" sz="699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DESVANTAGENS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3578184"/>
            <a:ext cx="16230600" cy="4019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71553" indent="-485777" lvl="1">
              <a:lnSpc>
                <a:spcPts val="6300"/>
              </a:lnSpc>
              <a:buFont typeface="Arial"/>
              <a:buChar char="•"/>
            </a:pPr>
            <a:r>
              <a:rPr lang="en-US" b="true" sz="45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Pior Caso O(n²): </a:t>
            </a:r>
            <a:r>
              <a:rPr lang="en-US" sz="4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 o pivô for mal escolhido.</a:t>
            </a:r>
          </a:p>
          <a:p>
            <a:pPr algn="l" marL="971553" indent="-485777" lvl="1">
              <a:lnSpc>
                <a:spcPts val="6300"/>
              </a:lnSpc>
              <a:buFont typeface="Arial"/>
              <a:buChar char="•"/>
            </a:pPr>
            <a:r>
              <a:rPr lang="en-US" b="true" sz="45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Instável: </a:t>
            </a:r>
            <a:r>
              <a:rPr lang="en-US" sz="4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Não preserva a ordem de elementos iguais.</a:t>
            </a:r>
          </a:p>
          <a:p>
            <a:pPr algn="l" marL="971553" indent="-485777" lvl="1">
              <a:lnSpc>
                <a:spcPts val="6300"/>
              </a:lnSpc>
              <a:buFont typeface="Arial"/>
              <a:buChar char="•"/>
            </a:pPr>
            <a:r>
              <a:rPr lang="en-US" b="true" sz="45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Escolha do Pivô: </a:t>
            </a:r>
            <a:r>
              <a:rPr lang="en-US" sz="4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Impacta o desempenho.</a:t>
            </a:r>
          </a:p>
          <a:p>
            <a:pPr algn="l" marL="971553" indent="-485777" lvl="1">
              <a:lnSpc>
                <a:spcPts val="6300"/>
              </a:lnSpc>
              <a:buFont typeface="Arial"/>
              <a:buChar char="•"/>
            </a:pPr>
            <a:r>
              <a:rPr lang="en-US" b="true" sz="45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Recursivo: </a:t>
            </a:r>
            <a:r>
              <a:rPr lang="en-US" sz="45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Pode consumir muita memória.</a:t>
            </a:r>
          </a:p>
          <a:p>
            <a:pPr algn="l">
              <a:lnSpc>
                <a:spcPts val="6300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7309D">
                <a:alpha val="100000"/>
              </a:srgbClr>
            </a:gs>
            <a:gs pos="100000">
              <a:srgbClr val="030B4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738646">
            <a:off x="9566671" y="2332216"/>
            <a:ext cx="13173257" cy="7856052"/>
          </a:xfrm>
          <a:custGeom>
            <a:avLst/>
            <a:gdLst/>
            <a:ahLst/>
            <a:cxnLst/>
            <a:rect r="r" b="b" t="t" l="l"/>
            <a:pathLst>
              <a:path h="7856052" w="13173257">
                <a:moveTo>
                  <a:pt x="0" y="0"/>
                </a:moveTo>
                <a:lnTo>
                  <a:pt x="13173257" y="0"/>
                </a:lnTo>
                <a:lnTo>
                  <a:pt x="13173257" y="7856052"/>
                </a:lnTo>
                <a:lnTo>
                  <a:pt x="0" y="7856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88241" y="8943893"/>
            <a:ext cx="254865" cy="254865"/>
          </a:xfrm>
          <a:custGeom>
            <a:avLst/>
            <a:gdLst/>
            <a:ahLst/>
            <a:cxnLst/>
            <a:rect r="r" b="b" t="t" l="l"/>
            <a:pathLst>
              <a:path h="254865" w="254865">
                <a:moveTo>
                  <a:pt x="0" y="0"/>
                </a:moveTo>
                <a:lnTo>
                  <a:pt x="254866" y="0"/>
                </a:lnTo>
                <a:lnTo>
                  <a:pt x="254866" y="254866"/>
                </a:lnTo>
                <a:lnTo>
                  <a:pt x="0" y="2548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75676" y="2615506"/>
            <a:ext cx="15336648" cy="6929075"/>
          </a:xfrm>
          <a:custGeom>
            <a:avLst/>
            <a:gdLst/>
            <a:ahLst/>
            <a:cxnLst/>
            <a:rect r="r" b="b" t="t" l="l"/>
            <a:pathLst>
              <a:path h="6929075" w="15336648">
                <a:moveTo>
                  <a:pt x="0" y="0"/>
                </a:moveTo>
                <a:lnTo>
                  <a:pt x="15336648" y="0"/>
                </a:lnTo>
                <a:lnTo>
                  <a:pt x="15336648" y="6929075"/>
                </a:lnTo>
                <a:lnTo>
                  <a:pt x="0" y="692907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42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88241" y="1104900"/>
            <a:ext cx="9859326" cy="982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9"/>
              </a:lnSpc>
            </a:pPr>
            <a:r>
              <a:rPr lang="en-US" sz="699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COMPARAÇÃO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7309D">
                <a:alpha val="100000"/>
              </a:srgbClr>
            </a:gs>
            <a:gs pos="100000">
              <a:srgbClr val="030B4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738646">
            <a:off x="9273452" y="2161172"/>
            <a:ext cx="13173257" cy="7856052"/>
          </a:xfrm>
          <a:custGeom>
            <a:avLst/>
            <a:gdLst/>
            <a:ahLst/>
            <a:cxnLst/>
            <a:rect r="r" b="b" t="t" l="l"/>
            <a:pathLst>
              <a:path h="7856052" w="13173257">
                <a:moveTo>
                  <a:pt x="0" y="0"/>
                </a:moveTo>
                <a:lnTo>
                  <a:pt x="13173257" y="0"/>
                </a:lnTo>
                <a:lnTo>
                  <a:pt x="13173257" y="7856051"/>
                </a:lnTo>
                <a:lnTo>
                  <a:pt x="0" y="78560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88241" y="8943893"/>
            <a:ext cx="254865" cy="254865"/>
          </a:xfrm>
          <a:custGeom>
            <a:avLst/>
            <a:gdLst/>
            <a:ahLst/>
            <a:cxnLst/>
            <a:rect r="r" b="b" t="t" l="l"/>
            <a:pathLst>
              <a:path h="254865" w="254865">
                <a:moveTo>
                  <a:pt x="0" y="0"/>
                </a:moveTo>
                <a:lnTo>
                  <a:pt x="254866" y="0"/>
                </a:lnTo>
                <a:lnTo>
                  <a:pt x="254866" y="254866"/>
                </a:lnTo>
                <a:lnTo>
                  <a:pt x="0" y="2548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667899" y="5143500"/>
            <a:ext cx="7422323" cy="2460563"/>
          </a:xfrm>
          <a:custGeom>
            <a:avLst/>
            <a:gdLst/>
            <a:ahLst/>
            <a:cxnLst/>
            <a:rect r="r" b="b" t="t" l="l"/>
            <a:pathLst>
              <a:path h="2460563" w="7422323">
                <a:moveTo>
                  <a:pt x="0" y="0"/>
                </a:moveTo>
                <a:lnTo>
                  <a:pt x="7422323" y="0"/>
                </a:lnTo>
                <a:lnTo>
                  <a:pt x="7422323" y="2460563"/>
                </a:lnTo>
                <a:lnTo>
                  <a:pt x="0" y="246056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4168" r="0" b="-9408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666202" y="1104900"/>
            <a:ext cx="14593098" cy="982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9"/>
              </a:lnSpc>
            </a:pPr>
            <a:r>
              <a:rPr lang="en-US" sz="699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EXEMPLO EM CÓDIGO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75469" y="2808345"/>
            <a:ext cx="14891548" cy="760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57"/>
              </a:lnSpc>
              <a:spcBef>
                <a:spcPct val="0"/>
              </a:spcBef>
            </a:pPr>
            <a:r>
              <a:rPr lang="en-US" sz="5100" u="sng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  <a:hlinkClick r:id="rId7" tooltip="https://onecompiler.com/c/42wkab2vn"/>
              </a:rPr>
              <a:t>HTTPS://ONECOMPILER.COM/C/42WKAB2VN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36744" y="3958103"/>
            <a:ext cx="10331156" cy="52406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19"/>
              </a:lnSpc>
            </a:pPr>
            <a:r>
              <a:rPr lang="en-US" sz="3299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Aqui em nosso exemplo e usada a função particionar que escolhe o último elemento como pivô e organiza o array ao redor dele: elementos menores vão à esquerda e maiores à direita. A função quicksort aplica o Quicksort recursivamente às partes esquerda e direita do pivô. A função trocar realiza trocas entre dois elementos, e imprimirArray exibe o array. Ao final, o array está ordenado.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7309D">
                <a:alpha val="100000"/>
              </a:srgbClr>
            </a:gs>
            <a:gs pos="100000">
              <a:srgbClr val="030B4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168302">
            <a:off x="6137501" y="5330274"/>
            <a:ext cx="13173257" cy="7856052"/>
          </a:xfrm>
          <a:custGeom>
            <a:avLst/>
            <a:gdLst/>
            <a:ahLst/>
            <a:cxnLst/>
            <a:rect r="r" b="b" t="t" l="l"/>
            <a:pathLst>
              <a:path h="7856052" w="13173257">
                <a:moveTo>
                  <a:pt x="0" y="0"/>
                </a:moveTo>
                <a:lnTo>
                  <a:pt x="13173257" y="0"/>
                </a:lnTo>
                <a:lnTo>
                  <a:pt x="13173257" y="7856052"/>
                </a:lnTo>
                <a:lnTo>
                  <a:pt x="0" y="7856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910653" y="-2087519"/>
            <a:ext cx="19666318" cy="2422283"/>
            <a:chOff x="0" y="0"/>
            <a:chExt cx="3248780" cy="40014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248780" cy="400149"/>
            </a:xfrm>
            <a:custGeom>
              <a:avLst/>
              <a:gdLst/>
              <a:ahLst/>
              <a:cxnLst/>
              <a:rect r="r" b="b" t="t" l="l"/>
              <a:pathLst>
                <a:path h="400149" w="3248780">
                  <a:moveTo>
                    <a:pt x="0" y="0"/>
                  </a:moveTo>
                  <a:lnTo>
                    <a:pt x="3248780" y="0"/>
                  </a:lnTo>
                  <a:lnTo>
                    <a:pt x="3248780" y="400149"/>
                  </a:lnTo>
                  <a:lnTo>
                    <a:pt x="0" y="400149"/>
                  </a:lnTo>
                  <a:close/>
                </a:path>
              </a:pathLst>
            </a:custGeom>
            <a:blipFill>
              <a:blip r:embed="rId4"/>
              <a:stretch>
                <a:fillRect l="0" t="-220461" r="0" b="-220461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3330582" y="4155842"/>
            <a:ext cx="11682737" cy="1545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82"/>
              </a:lnSpc>
            </a:pPr>
            <a:r>
              <a:rPr lang="en-US" sz="11104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OBRIGADO!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7309D">
                <a:alpha val="100000"/>
              </a:srgbClr>
            </a:gs>
            <a:gs pos="100000">
              <a:srgbClr val="030B4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738646">
            <a:off x="9566671" y="2332216"/>
            <a:ext cx="13173257" cy="7856052"/>
          </a:xfrm>
          <a:custGeom>
            <a:avLst/>
            <a:gdLst/>
            <a:ahLst/>
            <a:cxnLst/>
            <a:rect r="r" b="b" t="t" l="l"/>
            <a:pathLst>
              <a:path h="7856052" w="13173257">
                <a:moveTo>
                  <a:pt x="0" y="0"/>
                </a:moveTo>
                <a:lnTo>
                  <a:pt x="13173257" y="0"/>
                </a:lnTo>
                <a:lnTo>
                  <a:pt x="13173257" y="7856052"/>
                </a:lnTo>
                <a:lnTo>
                  <a:pt x="0" y="7856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88241" y="8943893"/>
            <a:ext cx="254865" cy="254865"/>
          </a:xfrm>
          <a:custGeom>
            <a:avLst/>
            <a:gdLst/>
            <a:ahLst/>
            <a:cxnLst/>
            <a:rect r="r" b="b" t="t" l="l"/>
            <a:pathLst>
              <a:path h="254865" w="254865">
                <a:moveTo>
                  <a:pt x="0" y="0"/>
                </a:moveTo>
                <a:lnTo>
                  <a:pt x="254866" y="0"/>
                </a:lnTo>
                <a:lnTo>
                  <a:pt x="254866" y="254866"/>
                </a:lnTo>
                <a:lnTo>
                  <a:pt x="0" y="2548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88241" y="1104900"/>
            <a:ext cx="7398285" cy="982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9"/>
              </a:lnSpc>
            </a:pPr>
            <a:r>
              <a:rPr lang="en-US" sz="699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DEFINIÇÃO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22817" y="3883325"/>
            <a:ext cx="17842366" cy="2376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41"/>
              </a:lnSpc>
              <a:spcBef>
                <a:spcPct val="0"/>
              </a:spcBef>
            </a:pPr>
            <a:r>
              <a:rPr lang="en-US" sz="445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 Quicksort e um método que se utiliza a técnica dividir/divisão e conquista, selecionando um elemento e a lista em diferentes partes até que fiquem organizados.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7309D">
                <a:alpha val="100000"/>
              </a:srgbClr>
            </a:gs>
            <a:gs pos="100000">
              <a:srgbClr val="030B4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738646">
            <a:off x="9566671" y="2332216"/>
            <a:ext cx="13173257" cy="7856052"/>
          </a:xfrm>
          <a:custGeom>
            <a:avLst/>
            <a:gdLst/>
            <a:ahLst/>
            <a:cxnLst/>
            <a:rect r="r" b="b" t="t" l="l"/>
            <a:pathLst>
              <a:path h="7856052" w="13173257">
                <a:moveTo>
                  <a:pt x="0" y="0"/>
                </a:moveTo>
                <a:lnTo>
                  <a:pt x="13173257" y="0"/>
                </a:lnTo>
                <a:lnTo>
                  <a:pt x="13173257" y="7856052"/>
                </a:lnTo>
                <a:lnTo>
                  <a:pt x="0" y="7856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88241" y="8943893"/>
            <a:ext cx="254865" cy="254865"/>
          </a:xfrm>
          <a:custGeom>
            <a:avLst/>
            <a:gdLst/>
            <a:ahLst/>
            <a:cxnLst/>
            <a:rect r="r" b="b" t="t" l="l"/>
            <a:pathLst>
              <a:path h="254865" w="254865">
                <a:moveTo>
                  <a:pt x="0" y="0"/>
                </a:moveTo>
                <a:lnTo>
                  <a:pt x="254866" y="0"/>
                </a:lnTo>
                <a:lnTo>
                  <a:pt x="254866" y="254866"/>
                </a:lnTo>
                <a:lnTo>
                  <a:pt x="0" y="2548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06707" y="5862866"/>
            <a:ext cx="16474586" cy="2215159"/>
          </a:xfrm>
          <a:custGeom>
            <a:avLst/>
            <a:gdLst/>
            <a:ahLst/>
            <a:cxnLst/>
            <a:rect r="r" b="b" t="t" l="l"/>
            <a:pathLst>
              <a:path h="2215159" w="16474586">
                <a:moveTo>
                  <a:pt x="0" y="0"/>
                </a:moveTo>
                <a:lnTo>
                  <a:pt x="16474586" y="0"/>
                </a:lnTo>
                <a:lnTo>
                  <a:pt x="16474586" y="2215159"/>
                </a:lnTo>
                <a:lnTo>
                  <a:pt x="0" y="22151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-428466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88241" y="1104900"/>
            <a:ext cx="15765826" cy="982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9"/>
              </a:lnSpc>
            </a:pPr>
            <a:r>
              <a:rPr lang="en-US" sz="699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1 - ESCOLHER PIVÔ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38904" y="3658075"/>
            <a:ext cx="14810193" cy="8724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2"/>
              </a:lnSpc>
              <a:spcBef>
                <a:spcPct val="0"/>
              </a:spcBef>
            </a:pPr>
            <a:r>
              <a:rPr lang="en-US" sz="483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Escolha um elemento da lista, denominado pivô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7309D">
                <a:alpha val="100000"/>
              </a:srgbClr>
            </a:gs>
            <a:gs pos="100000">
              <a:srgbClr val="030B4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738646">
            <a:off x="9566671" y="2332216"/>
            <a:ext cx="13173257" cy="7856052"/>
          </a:xfrm>
          <a:custGeom>
            <a:avLst/>
            <a:gdLst/>
            <a:ahLst/>
            <a:cxnLst/>
            <a:rect r="r" b="b" t="t" l="l"/>
            <a:pathLst>
              <a:path h="7856052" w="13173257">
                <a:moveTo>
                  <a:pt x="0" y="0"/>
                </a:moveTo>
                <a:lnTo>
                  <a:pt x="13173257" y="0"/>
                </a:lnTo>
                <a:lnTo>
                  <a:pt x="13173257" y="7856052"/>
                </a:lnTo>
                <a:lnTo>
                  <a:pt x="0" y="7856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88241" y="8943893"/>
            <a:ext cx="254865" cy="254865"/>
          </a:xfrm>
          <a:custGeom>
            <a:avLst/>
            <a:gdLst/>
            <a:ahLst/>
            <a:cxnLst/>
            <a:rect r="r" b="b" t="t" l="l"/>
            <a:pathLst>
              <a:path h="254865" w="254865">
                <a:moveTo>
                  <a:pt x="0" y="0"/>
                </a:moveTo>
                <a:lnTo>
                  <a:pt x="254866" y="0"/>
                </a:lnTo>
                <a:lnTo>
                  <a:pt x="254866" y="254866"/>
                </a:lnTo>
                <a:lnTo>
                  <a:pt x="0" y="2548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2830854" y="5262782"/>
            <a:ext cx="12626292" cy="4110326"/>
          </a:xfrm>
          <a:custGeom>
            <a:avLst/>
            <a:gdLst/>
            <a:ahLst/>
            <a:cxnLst/>
            <a:rect r="r" b="b" t="t" l="l"/>
            <a:pathLst>
              <a:path h="4110326" w="12626292">
                <a:moveTo>
                  <a:pt x="0" y="0"/>
                </a:moveTo>
                <a:lnTo>
                  <a:pt x="12626292" y="0"/>
                </a:lnTo>
                <a:lnTo>
                  <a:pt x="12626292" y="4110326"/>
                </a:lnTo>
                <a:lnTo>
                  <a:pt x="0" y="411032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0" t="0" r="-20" b="-118365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88241" y="1104900"/>
            <a:ext cx="11434393" cy="982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9"/>
              </a:lnSpc>
            </a:pPr>
            <a:r>
              <a:rPr lang="en-US" sz="699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2 - PARTICIONAR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454370"/>
            <a:ext cx="16445463" cy="23131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90"/>
              </a:lnSpc>
              <a:spcBef>
                <a:spcPct val="0"/>
              </a:spcBef>
            </a:pPr>
            <a:r>
              <a:rPr lang="en-US" sz="435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Rearranje a lista de forma que todos os elementos anteriores ao pivô sejam menores que ele, e todos os elementos posteriores ao pivô sejam maiores que ele.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7309D">
                <a:alpha val="100000"/>
              </a:srgbClr>
            </a:gs>
            <a:gs pos="100000">
              <a:srgbClr val="030B4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738646">
            <a:off x="9566671" y="2332216"/>
            <a:ext cx="13173257" cy="7856052"/>
          </a:xfrm>
          <a:custGeom>
            <a:avLst/>
            <a:gdLst/>
            <a:ahLst/>
            <a:cxnLst/>
            <a:rect r="r" b="b" t="t" l="l"/>
            <a:pathLst>
              <a:path h="7856052" w="13173257">
                <a:moveTo>
                  <a:pt x="0" y="0"/>
                </a:moveTo>
                <a:lnTo>
                  <a:pt x="13173257" y="0"/>
                </a:lnTo>
                <a:lnTo>
                  <a:pt x="13173257" y="7856052"/>
                </a:lnTo>
                <a:lnTo>
                  <a:pt x="0" y="7856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88241" y="8943893"/>
            <a:ext cx="254865" cy="254865"/>
          </a:xfrm>
          <a:custGeom>
            <a:avLst/>
            <a:gdLst/>
            <a:ahLst/>
            <a:cxnLst/>
            <a:rect r="r" b="b" t="t" l="l"/>
            <a:pathLst>
              <a:path h="254865" w="254865">
                <a:moveTo>
                  <a:pt x="0" y="0"/>
                </a:moveTo>
                <a:lnTo>
                  <a:pt x="254866" y="0"/>
                </a:lnTo>
                <a:lnTo>
                  <a:pt x="254866" y="254866"/>
                </a:lnTo>
                <a:lnTo>
                  <a:pt x="0" y="2548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711825" y="5692726"/>
            <a:ext cx="8864350" cy="4036230"/>
          </a:xfrm>
          <a:custGeom>
            <a:avLst/>
            <a:gdLst/>
            <a:ahLst/>
            <a:cxnLst/>
            <a:rect r="r" b="b" t="t" l="l"/>
            <a:pathLst>
              <a:path h="4036230" w="8864350">
                <a:moveTo>
                  <a:pt x="0" y="0"/>
                </a:moveTo>
                <a:lnTo>
                  <a:pt x="8864350" y="0"/>
                </a:lnTo>
                <a:lnTo>
                  <a:pt x="8864350" y="4036230"/>
                </a:lnTo>
                <a:lnTo>
                  <a:pt x="0" y="403623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36" t="-103108" r="-80435" b="-78527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812849"/>
            <a:ext cx="18645244" cy="982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9"/>
              </a:lnSpc>
            </a:pPr>
            <a:r>
              <a:rPr lang="en-US" sz="699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3 - FUNÇÃO RECURSIVA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1867" y="2115338"/>
            <a:ext cx="17844266" cy="27370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63"/>
              </a:lnSpc>
              <a:spcBef>
                <a:spcPct val="0"/>
              </a:spcBef>
            </a:pPr>
            <a:r>
              <a:rPr lang="en-US" sz="5117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 Quicksort é então aplicado recursivamente, escolhendo outro pivô para as novas sub listas e reordenando até que contenha apenas um elemento.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7309D">
                <a:alpha val="100000"/>
              </a:srgbClr>
            </a:gs>
            <a:gs pos="100000">
              <a:srgbClr val="030B4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738646">
            <a:off x="9566671" y="2332216"/>
            <a:ext cx="13173257" cy="7856052"/>
          </a:xfrm>
          <a:custGeom>
            <a:avLst/>
            <a:gdLst/>
            <a:ahLst/>
            <a:cxnLst/>
            <a:rect r="r" b="b" t="t" l="l"/>
            <a:pathLst>
              <a:path h="7856052" w="13173257">
                <a:moveTo>
                  <a:pt x="0" y="0"/>
                </a:moveTo>
                <a:lnTo>
                  <a:pt x="13173257" y="0"/>
                </a:lnTo>
                <a:lnTo>
                  <a:pt x="13173257" y="7856052"/>
                </a:lnTo>
                <a:lnTo>
                  <a:pt x="0" y="7856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88241" y="8943893"/>
            <a:ext cx="254865" cy="254865"/>
          </a:xfrm>
          <a:custGeom>
            <a:avLst/>
            <a:gdLst/>
            <a:ahLst/>
            <a:cxnLst/>
            <a:rect r="r" b="b" t="t" l="l"/>
            <a:pathLst>
              <a:path h="254865" w="254865">
                <a:moveTo>
                  <a:pt x="0" y="0"/>
                </a:moveTo>
                <a:lnTo>
                  <a:pt x="254866" y="0"/>
                </a:lnTo>
                <a:lnTo>
                  <a:pt x="254866" y="254866"/>
                </a:lnTo>
                <a:lnTo>
                  <a:pt x="0" y="2548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280533" y="2631361"/>
            <a:ext cx="9726933" cy="6925509"/>
          </a:xfrm>
          <a:custGeom>
            <a:avLst/>
            <a:gdLst/>
            <a:ahLst/>
            <a:cxnLst/>
            <a:rect r="r" b="b" t="t" l="l"/>
            <a:pathLst>
              <a:path h="6925509" w="9726933">
                <a:moveTo>
                  <a:pt x="0" y="0"/>
                </a:moveTo>
                <a:lnTo>
                  <a:pt x="9726934" y="0"/>
                </a:lnTo>
                <a:lnTo>
                  <a:pt x="9726934" y="6925508"/>
                </a:lnTo>
                <a:lnTo>
                  <a:pt x="0" y="69255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132" t="-44" r="-112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88241" y="1104900"/>
            <a:ext cx="18645244" cy="982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9"/>
              </a:lnSpc>
            </a:pPr>
            <a:r>
              <a:rPr lang="en-US" sz="699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3 - FUNÇÃO RECURSIVA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7309D">
                <a:alpha val="100000"/>
              </a:srgbClr>
            </a:gs>
            <a:gs pos="100000">
              <a:srgbClr val="030B4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738646">
            <a:off x="9566671" y="2332216"/>
            <a:ext cx="13173257" cy="7856052"/>
          </a:xfrm>
          <a:custGeom>
            <a:avLst/>
            <a:gdLst/>
            <a:ahLst/>
            <a:cxnLst/>
            <a:rect r="r" b="b" t="t" l="l"/>
            <a:pathLst>
              <a:path h="7856052" w="13173257">
                <a:moveTo>
                  <a:pt x="0" y="0"/>
                </a:moveTo>
                <a:lnTo>
                  <a:pt x="13173257" y="0"/>
                </a:lnTo>
                <a:lnTo>
                  <a:pt x="13173257" y="7856052"/>
                </a:lnTo>
                <a:lnTo>
                  <a:pt x="0" y="7856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88241" y="8943893"/>
            <a:ext cx="254865" cy="254865"/>
          </a:xfrm>
          <a:custGeom>
            <a:avLst/>
            <a:gdLst/>
            <a:ahLst/>
            <a:cxnLst/>
            <a:rect r="r" b="b" t="t" l="l"/>
            <a:pathLst>
              <a:path h="254865" w="254865">
                <a:moveTo>
                  <a:pt x="0" y="0"/>
                </a:moveTo>
                <a:lnTo>
                  <a:pt x="254866" y="0"/>
                </a:lnTo>
                <a:lnTo>
                  <a:pt x="254866" y="254866"/>
                </a:lnTo>
                <a:lnTo>
                  <a:pt x="0" y="2548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202244" y="3168107"/>
            <a:ext cx="6804350" cy="5775786"/>
          </a:xfrm>
          <a:custGeom>
            <a:avLst/>
            <a:gdLst/>
            <a:ahLst/>
            <a:cxnLst/>
            <a:rect r="r" b="b" t="t" l="l"/>
            <a:pathLst>
              <a:path h="5775786" w="6804350">
                <a:moveTo>
                  <a:pt x="0" y="0"/>
                </a:moveTo>
                <a:lnTo>
                  <a:pt x="6804351" y="0"/>
                </a:lnTo>
                <a:lnTo>
                  <a:pt x="6804351" y="5775786"/>
                </a:lnTo>
                <a:lnTo>
                  <a:pt x="0" y="577578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6872340" y="5828198"/>
            <a:ext cx="1167686" cy="864088"/>
          </a:xfrm>
          <a:custGeom>
            <a:avLst/>
            <a:gdLst/>
            <a:ahLst/>
            <a:cxnLst/>
            <a:rect r="r" b="b" t="t" l="l"/>
            <a:pathLst>
              <a:path h="864088" w="1167686">
                <a:moveTo>
                  <a:pt x="0" y="0"/>
                </a:moveTo>
                <a:lnTo>
                  <a:pt x="1167687" y="0"/>
                </a:lnTo>
                <a:lnTo>
                  <a:pt x="1167687" y="864088"/>
                </a:lnTo>
                <a:lnTo>
                  <a:pt x="0" y="864088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88241" y="1104900"/>
            <a:ext cx="14593098" cy="982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9"/>
              </a:lnSpc>
            </a:pPr>
            <a:r>
              <a:rPr lang="en-US" sz="699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MELHOR CENÁRIO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15674" y="4196842"/>
            <a:ext cx="9004139" cy="23550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66"/>
              </a:lnSpc>
              <a:spcBef>
                <a:spcPct val="0"/>
              </a:spcBef>
            </a:pPr>
            <a:r>
              <a:rPr lang="en-US" sz="440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</a:t>
            </a:r>
            <a:r>
              <a:rPr lang="en-US" sz="440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ividir o array em </a:t>
            </a:r>
            <a:r>
              <a:rPr lang="en-US" b="true" sz="440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partes iguais</a:t>
            </a:r>
            <a:r>
              <a:rPr lang="en-US" sz="440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pois a profundidade da árvore de recursão será mínima.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7309D">
                <a:alpha val="100000"/>
              </a:srgbClr>
            </a:gs>
            <a:gs pos="100000">
              <a:srgbClr val="030B4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738646">
            <a:off x="9566671" y="2332216"/>
            <a:ext cx="13173257" cy="7856052"/>
          </a:xfrm>
          <a:custGeom>
            <a:avLst/>
            <a:gdLst/>
            <a:ahLst/>
            <a:cxnLst/>
            <a:rect r="r" b="b" t="t" l="l"/>
            <a:pathLst>
              <a:path h="7856052" w="13173257">
                <a:moveTo>
                  <a:pt x="0" y="0"/>
                </a:moveTo>
                <a:lnTo>
                  <a:pt x="13173257" y="0"/>
                </a:lnTo>
                <a:lnTo>
                  <a:pt x="13173257" y="7856052"/>
                </a:lnTo>
                <a:lnTo>
                  <a:pt x="0" y="7856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88241" y="8943893"/>
            <a:ext cx="254865" cy="254865"/>
          </a:xfrm>
          <a:custGeom>
            <a:avLst/>
            <a:gdLst/>
            <a:ahLst/>
            <a:cxnLst/>
            <a:rect r="r" b="b" t="t" l="l"/>
            <a:pathLst>
              <a:path h="254865" w="254865">
                <a:moveTo>
                  <a:pt x="0" y="0"/>
                </a:moveTo>
                <a:lnTo>
                  <a:pt x="254866" y="0"/>
                </a:lnTo>
                <a:lnTo>
                  <a:pt x="254866" y="254866"/>
                </a:lnTo>
                <a:lnTo>
                  <a:pt x="0" y="2548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202244" y="3168107"/>
            <a:ext cx="6804350" cy="5775786"/>
          </a:xfrm>
          <a:custGeom>
            <a:avLst/>
            <a:gdLst/>
            <a:ahLst/>
            <a:cxnLst/>
            <a:rect r="r" b="b" t="t" l="l"/>
            <a:pathLst>
              <a:path h="5775786" w="6804350">
                <a:moveTo>
                  <a:pt x="0" y="0"/>
                </a:moveTo>
                <a:lnTo>
                  <a:pt x="6804351" y="0"/>
                </a:lnTo>
                <a:lnTo>
                  <a:pt x="6804351" y="5775786"/>
                </a:lnTo>
                <a:lnTo>
                  <a:pt x="0" y="577578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169031" y="3565193"/>
            <a:ext cx="1100166" cy="393309"/>
          </a:xfrm>
          <a:custGeom>
            <a:avLst/>
            <a:gdLst/>
            <a:ahLst/>
            <a:cxnLst/>
            <a:rect r="r" b="b" t="t" l="l"/>
            <a:pathLst>
              <a:path h="393309" w="1100166">
                <a:moveTo>
                  <a:pt x="0" y="0"/>
                </a:moveTo>
                <a:lnTo>
                  <a:pt x="1100167" y="0"/>
                </a:lnTo>
                <a:lnTo>
                  <a:pt x="1100167" y="393310"/>
                </a:lnTo>
                <a:lnTo>
                  <a:pt x="0" y="39331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88241" y="1104900"/>
            <a:ext cx="14593098" cy="982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9"/>
              </a:lnSpc>
            </a:pPr>
            <a:r>
              <a:rPr lang="en-US" sz="699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PIOR CENÁRIO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4194093"/>
            <a:ext cx="10425820" cy="25096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67"/>
              </a:lnSpc>
              <a:spcBef>
                <a:spcPct val="0"/>
              </a:spcBef>
            </a:pPr>
            <a:r>
              <a:rPr lang="en-US" sz="469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Quando o pivô escolhido é  sempre o </a:t>
            </a:r>
            <a:r>
              <a:rPr lang="en-US" b="true" sz="4691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maior ou o menor</a:t>
            </a:r>
            <a:r>
              <a:rPr lang="en-US" sz="469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elemento da lista.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17309D">
                <a:alpha val="100000"/>
              </a:srgbClr>
            </a:gs>
            <a:gs pos="100000">
              <a:srgbClr val="030B42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3738646">
            <a:off x="9566671" y="2332216"/>
            <a:ext cx="13173257" cy="7856052"/>
          </a:xfrm>
          <a:custGeom>
            <a:avLst/>
            <a:gdLst/>
            <a:ahLst/>
            <a:cxnLst/>
            <a:rect r="r" b="b" t="t" l="l"/>
            <a:pathLst>
              <a:path h="7856052" w="13173257">
                <a:moveTo>
                  <a:pt x="0" y="0"/>
                </a:moveTo>
                <a:lnTo>
                  <a:pt x="13173257" y="0"/>
                </a:lnTo>
                <a:lnTo>
                  <a:pt x="13173257" y="7856052"/>
                </a:lnTo>
                <a:lnTo>
                  <a:pt x="0" y="7856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88241" y="8943893"/>
            <a:ext cx="254865" cy="254865"/>
          </a:xfrm>
          <a:custGeom>
            <a:avLst/>
            <a:gdLst/>
            <a:ahLst/>
            <a:cxnLst/>
            <a:rect r="r" b="b" t="t" l="l"/>
            <a:pathLst>
              <a:path h="254865" w="254865">
                <a:moveTo>
                  <a:pt x="0" y="0"/>
                </a:moveTo>
                <a:lnTo>
                  <a:pt x="254866" y="0"/>
                </a:lnTo>
                <a:lnTo>
                  <a:pt x="254866" y="254866"/>
                </a:lnTo>
                <a:lnTo>
                  <a:pt x="0" y="2548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88241" y="1104900"/>
            <a:ext cx="9917119" cy="982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89"/>
              </a:lnSpc>
            </a:pPr>
            <a:r>
              <a:rPr lang="en-US" sz="6999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VANTAGENS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88241" y="3225759"/>
            <a:ext cx="16230600" cy="4465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6785" indent="-453392" lvl="1">
              <a:lnSpc>
                <a:spcPts val="5880"/>
              </a:lnSpc>
              <a:buFont typeface="Arial"/>
              <a:buChar char="•"/>
            </a:pPr>
            <a:r>
              <a:rPr lang="en-US" b="true" sz="42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Rápido: </a:t>
            </a:r>
            <a:r>
              <a:rPr lang="en-US" sz="4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Muito eficiente em grandes conjuntos de dados.</a:t>
            </a:r>
          </a:p>
          <a:p>
            <a:pPr algn="l" marL="906785" indent="-453392" lvl="1">
              <a:lnSpc>
                <a:spcPts val="5880"/>
              </a:lnSpc>
              <a:buFont typeface="Arial"/>
              <a:buChar char="•"/>
            </a:pPr>
            <a:r>
              <a:rPr lang="en-US" b="true" sz="42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Complexidade Média</a:t>
            </a:r>
            <a:r>
              <a:rPr lang="en-US" sz="4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b="true" sz="42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O(n log⁡ n):</a:t>
            </a:r>
            <a:r>
              <a:rPr lang="en-US" sz="4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Melhor que muitos algoritmos com O(n²).</a:t>
            </a:r>
          </a:p>
          <a:p>
            <a:pPr algn="l" marL="906785" indent="-453392" lvl="1">
              <a:lnSpc>
                <a:spcPts val="5880"/>
              </a:lnSpc>
              <a:buFont typeface="Arial"/>
              <a:buChar char="•"/>
            </a:pPr>
            <a:r>
              <a:rPr lang="en-US" b="true" sz="42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In-place:</a:t>
            </a:r>
            <a:r>
              <a:rPr lang="en-US" sz="4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Usa pouca memória adicional.</a:t>
            </a:r>
          </a:p>
          <a:p>
            <a:pPr algn="l" marL="906785" indent="-453392" lvl="1">
              <a:lnSpc>
                <a:spcPts val="5880"/>
              </a:lnSpc>
              <a:buFont typeface="Arial"/>
              <a:buChar char="•"/>
            </a:pPr>
            <a:r>
              <a:rPr lang="en-US" b="true" sz="4200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Divisão Recursiva:</a:t>
            </a:r>
            <a:r>
              <a:rPr lang="en-US" sz="420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Quebra em subproblemas menores.</a:t>
            </a:r>
          </a:p>
          <a:p>
            <a:pPr algn="l">
              <a:lnSpc>
                <a:spcPts val="5880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DAGU5jTDCVI</dc:identifier>
  <dcterms:modified xsi:type="dcterms:W3CDTF">2011-08-01T06:04:30Z</dcterms:modified>
  <cp:revision>1</cp:revision>
  <dc:title>Blue Futuristic Tech Company Presentation</dc:title>
</cp:coreProperties>
</file>

<file path=docProps/thumbnail.jpeg>
</file>